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72" r:id="rId3"/>
    <p:sldId id="399" r:id="rId4"/>
    <p:sldId id="261" r:id="rId5"/>
    <p:sldId id="414" r:id="rId6"/>
    <p:sldId id="602" r:id="rId7"/>
    <p:sldId id="384" r:id="rId8"/>
    <p:sldId id="596" r:id="rId9"/>
    <p:sldId id="597" r:id="rId10"/>
    <p:sldId id="598" r:id="rId11"/>
    <p:sldId id="599" r:id="rId12"/>
    <p:sldId id="603" r:id="rId13"/>
    <p:sldId id="574" r:id="rId14"/>
    <p:sldId id="575" r:id="rId15"/>
    <p:sldId id="586" r:id="rId16"/>
    <p:sldId id="528" r:id="rId17"/>
    <p:sldId id="565" r:id="rId18"/>
    <p:sldId id="600" r:id="rId19"/>
    <p:sldId id="604" r:id="rId20"/>
    <p:sldId id="605" r:id="rId21"/>
    <p:sldId id="606" r:id="rId22"/>
    <p:sldId id="279" r:id="rId23"/>
  </p:sldIdLst>
  <p:sldSz cx="9144000" cy="6858000" type="screen4x3"/>
  <p:notesSz cx="6858000" cy="9144000"/>
  <p:embeddedFontLst>
    <p:embeddedFont>
      <p:font typeface="Sniglet" panose="04070505030100020000" pitchFamily="82" charset="0"/>
      <p:regular r:id="rId25"/>
      <p:bold r:id="rId26"/>
    </p:embeddedFont>
    <p:embeddedFont>
      <p:font typeface="Dosis" panose="02010503020202060003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B489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79462" autoAdjust="0"/>
  </p:normalViewPr>
  <p:slideViewPr>
    <p:cSldViewPr>
      <p:cViewPr>
        <p:scale>
          <a:sx n="75" d="100"/>
          <a:sy n="75" d="100"/>
        </p:scale>
        <p:origin x="-1699" y="206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Welcome to </a:t>
            </a:r>
            <a:r>
              <a:rPr lang="en-U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ClimbCode’s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exposition. Here we’ll see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was our work this deliverable.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our</a:t>
            </a:r>
            <a:r>
              <a:rPr lang="es-ES" dirty="0"/>
              <a:t> back-</a:t>
            </a:r>
            <a:r>
              <a:rPr lang="es-ES" dirty="0" err="1"/>
              <a:t>end</a:t>
            </a:r>
            <a:r>
              <a:rPr lang="es-ES" baseline="0" dirty="0"/>
              <a:t> </a:t>
            </a:r>
            <a:r>
              <a:rPr lang="es-ES" baseline="0" dirty="0" err="1"/>
              <a:t>developers</a:t>
            </a:r>
            <a:r>
              <a:rPr lang="es-ES" baseline="0" dirty="0"/>
              <a:t>: Andrés Fernández, Álvaro Sánchez…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…And </a:t>
            </a:r>
            <a:r>
              <a:rPr lang="es-ES" dirty="0"/>
              <a:t>Jesús Sosa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Now</a:t>
            </a:r>
            <a:r>
              <a:rPr lang="es-ES" dirty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project’s</a:t>
            </a:r>
            <a:r>
              <a:rPr lang="es-ES" dirty="0" smtClean="0"/>
              <a:t> final </a:t>
            </a:r>
            <a:r>
              <a:rPr lang="es-ES" dirty="0" err="1" smtClean="0"/>
              <a:t>version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In </a:t>
            </a:r>
            <a:r>
              <a:rPr lang="es-ES" baseline="0" dirty="0" err="1"/>
              <a:t>terms</a:t>
            </a:r>
            <a:r>
              <a:rPr lang="es-ES" baseline="0" dirty="0"/>
              <a:t> of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that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platform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offers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project’s</a:t>
            </a:r>
            <a:r>
              <a:rPr lang="es-ES" baseline="0" dirty="0" smtClean="0"/>
              <a:t> final </a:t>
            </a:r>
            <a:r>
              <a:rPr lang="es-ES" baseline="0" dirty="0" err="1" smtClean="0"/>
              <a:t>version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offers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had</a:t>
            </a:r>
            <a:r>
              <a:rPr lang="es-ES" baseline="0" dirty="0" smtClean="0"/>
              <a:t> </a:t>
            </a:r>
            <a:r>
              <a:rPr lang="es-ES" baseline="0" dirty="0"/>
              <a:t>as </a:t>
            </a:r>
            <a:r>
              <a:rPr lang="es-ES" baseline="0" dirty="0" err="1"/>
              <a:t>our</a:t>
            </a:r>
            <a:r>
              <a:rPr lang="es-ES" baseline="0" dirty="0"/>
              <a:t> MVP: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</a:t>
            </a:r>
            <a:r>
              <a:rPr lang="es-ES" baseline="0" dirty="0" err="1"/>
              <a:t>it</a:t>
            </a:r>
            <a:r>
              <a:rPr lang="es-ES" baseline="0" dirty="0"/>
              <a:t> to </a:t>
            </a:r>
            <a:r>
              <a:rPr lang="es-ES" baseline="0" dirty="0" err="1"/>
              <a:t>create</a:t>
            </a:r>
            <a:r>
              <a:rPr lang="es-ES" baseline="0" dirty="0"/>
              <a:t> and </a:t>
            </a:r>
            <a:r>
              <a:rPr lang="es-ES" baseline="0" dirty="0" err="1"/>
              <a:t>save</a:t>
            </a:r>
            <a:r>
              <a:rPr lang="es-ES" baseline="0" dirty="0"/>
              <a:t> </a:t>
            </a:r>
            <a:r>
              <a:rPr lang="es-ES" baseline="0" dirty="0" err="1"/>
              <a:t>them</a:t>
            </a:r>
            <a:r>
              <a:rPr lang="es-ES" baseline="0" dirty="0"/>
              <a:t> </a:t>
            </a:r>
            <a:r>
              <a:rPr lang="es-ES" baseline="0" dirty="0" err="1"/>
              <a:t>on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transactions</a:t>
            </a:r>
            <a:r>
              <a:rPr lang="es-ES" baseline="0" dirty="0"/>
              <a:t>’ </a:t>
            </a:r>
            <a:r>
              <a:rPr lang="es-ES" baseline="0" dirty="0" err="1"/>
              <a:t>system</a:t>
            </a:r>
            <a:r>
              <a:rPr lang="es-ES" baseline="0" dirty="0"/>
              <a:t>, </a:t>
            </a:r>
            <a:r>
              <a:rPr lang="es-ES" baseline="0" dirty="0" err="1"/>
              <a:t>allowing</a:t>
            </a:r>
            <a:r>
              <a:rPr lang="es-ES" baseline="0" dirty="0"/>
              <a:t> to </a:t>
            </a:r>
            <a:r>
              <a:rPr lang="es-ES" baseline="0" dirty="0" err="1"/>
              <a:t>buy</a:t>
            </a:r>
            <a:r>
              <a:rPr lang="es-ES" baseline="0" dirty="0"/>
              <a:t> and </a:t>
            </a:r>
            <a:r>
              <a:rPr lang="es-ES" baseline="0" dirty="0" err="1"/>
              <a:t>sell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and </a:t>
            </a:r>
            <a:r>
              <a:rPr lang="es-ES" baseline="0" dirty="0" err="1"/>
              <a:t>letting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 </a:t>
            </a:r>
            <a:r>
              <a:rPr lang="es-ES" baseline="0" dirty="0" err="1"/>
              <a:t>get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money</a:t>
            </a:r>
            <a:r>
              <a:rPr lang="es-ES" baseline="0" dirty="0"/>
              <a:t> </a:t>
            </a:r>
            <a:r>
              <a:rPr lang="es-ES" baseline="0" dirty="0" err="1"/>
              <a:t>from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purchases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and </a:t>
            </a:r>
            <a:r>
              <a:rPr lang="es-ES" baseline="0" dirty="0" err="1"/>
              <a:t>many</a:t>
            </a:r>
            <a:r>
              <a:rPr lang="es-ES" baseline="0" dirty="0"/>
              <a:t> </a:t>
            </a:r>
            <a:r>
              <a:rPr lang="es-ES" baseline="0" dirty="0" err="1"/>
              <a:t>other</a:t>
            </a:r>
            <a:r>
              <a:rPr lang="es-ES" baseline="0" dirty="0"/>
              <a:t> </a:t>
            </a:r>
            <a:r>
              <a:rPr lang="es-ES" baseline="0" dirty="0" err="1"/>
              <a:t>minor</a:t>
            </a:r>
            <a:r>
              <a:rPr lang="es-ES" baseline="0" dirty="0"/>
              <a:t> use cases of </a:t>
            </a:r>
            <a:r>
              <a:rPr lang="es-ES" baseline="0" dirty="0" err="1"/>
              <a:t>our</a:t>
            </a:r>
            <a:r>
              <a:rPr lang="es-ES" baseline="0" dirty="0"/>
              <a:t> Django </a:t>
            </a:r>
            <a:r>
              <a:rPr lang="es-ES" baseline="0" dirty="0" err="1"/>
              <a:t>model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 smtClean="0"/>
              <a:t>features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/>
              <a:t>include</a:t>
            </a:r>
            <a:r>
              <a:rPr lang="es-ES" baseline="0" dirty="0"/>
              <a:t> </a:t>
            </a:r>
            <a:r>
              <a:rPr lang="es-ES" baseline="0" dirty="0" err="1"/>
              <a:t>solving</a:t>
            </a:r>
            <a:r>
              <a:rPr lang="es-ES" baseline="0" dirty="0"/>
              <a:t> </a:t>
            </a:r>
            <a:r>
              <a:rPr lang="es-ES" baseline="0" dirty="0" err="1"/>
              <a:t>security</a:t>
            </a:r>
            <a:r>
              <a:rPr lang="es-ES" baseline="0" dirty="0"/>
              <a:t> </a:t>
            </a:r>
            <a:r>
              <a:rPr lang="es-ES" baseline="0" dirty="0" err="1"/>
              <a:t>problems</a:t>
            </a:r>
            <a:r>
              <a:rPr lang="es-ES" baseline="0" dirty="0"/>
              <a:t>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preparation</a:t>
            </a:r>
            <a:r>
              <a:rPr lang="es-ES" baseline="0" dirty="0"/>
              <a:t> and </a:t>
            </a:r>
            <a:r>
              <a:rPr lang="es-ES" baseline="0" dirty="0" err="1"/>
              <a:t>correction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style</a:t>
            </a:r>
            <a:r>
              <a:rPr lang="es-ES" baseline="0" dirty="0"/>
              <a:t> of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platform</a:t>
            </a:r>
            <a:r>
              <a:rPr lang="es-ES" baseline="0" dirty="0"/>
              <a:t>, and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implementation</a:t>
            </a:r>
            <a:r>
              <a:rPr lang="es-ES" baseline="0" dirty="0"/>
              <a:t> of </a:t>
            </a:r>
            <a:r>
              <a:rPr lang="es-ES" baseline="0" dirty="0" err="1"/>
              <a:t>all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feedback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got</a:t>
            </a:r>
            <a:r>
              <a:rPr lang="es-ES" baseline="0" dirty="0"/>
              <a:t> </a:t>
            </a:r>
            <a:r>
              <a:rPr lang="es-ES" baseline="0" dirty="0" err="1"/>
              <a:t>during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pilot</a:t>
            </a:r>
            <a:r>
              <a:rPr lang="es-ES" baseline="0" dirty="0"/>
              <a:t> plan and </a:t>
            </a:r>
            <a:r>
              <a:rPr lang="es-ES" baseline="0" dirty="0" err="1"/>
              <a:t>that</a:t>
            </a:r>
            <a:r>
              <a:rPr lang="es-ES" baseline="0" dirty="0"/>
              <a:t>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could</a:t>
            </a:r>
            <a:r>
              <a:rPr lang="es-ES" baseline="0" dirty="0"/>
              <a:t> </a:t>
            </a:r>
            <a:r>
              <a:rPr lang="es-ES" baseline="0" dirty="0" err="1" smtClean="0"/>
              <a:t>include</a:t>
            </a:r>
            <a:r>
              <a:rPr lang="es-ES" baseline="0" dirty="0" smtClean="0"/>
              <a:t> </a:t>
            </a:r>
            <a:r>
              <a:rPr lang="es-ES" baseline="0" dirty="0"/>
              <a:t>in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To show </a:t>
            </a: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system</a:t>
            </a:r>
            <a:r>
              <a:rPr lang="es-ES" baseline="0" dirty="0"/>
              <a:t> </a:t>
            </a:r>
            <a:r>
              <a:rPr lang="es-ES" baseline="0" dirty="0" err="1"/>
              <a:t>works</a:t>
            </a:r>
            <a:r>
              <a:rPr lang="es-ES" baseline="0" dirty="0"/>
              <a:t> </a:t>
            </a:r>
            <a:r>
              <a:rPr lang="es-ES" baseline="0" dirty="0" err="1" smtClean="0"/>
              <a:t>today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how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,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put</a:t>
            </a:r>
            <a:r>
              <a:rPr lang="es-ES" baseline="0" dirty="0"/>
              <a:t> a link in </a:t>
            </a:r>
            <a:r>
              <a:rPr lang="es-ES" baseline="0" dirty="0" err="1"/>
              <a:t>which</a:t>
            </a:r>
            <a:r>
              <a:rPr lang="es-ES" baseline="0" dirty="0"/>
              <a:t> </a:t>
            </a:r>
            <a:r>
              <a:rPr lang="es-ES" baseline="0" dirty="0" err="1"/>
              <a:t>everyone</a:t>
            </a:r>
            <a:r>
              <a:rPr lang="es-ES" baseline="0" dirty="0"/>
              <a:t> can </a:t>
            </a:r>
            <a:r>
              <a:rPr lang="es-ES" baseline="0" dirty="0" err="1"/>
              <a:t>see</a:t>
            </a:r>
            <a:r>
              <a:rPr lang="es-ES" baseline="0" dirty="0"/>
              <a:t> </a:t>
            </a:r>
            <a:r>
              <a:rPr lang="es-ES" baseline="0" dirty="0" err="1"/>
              <a:t>our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, and </a:t>
            </a:r>
            <a:r>
              <a:rPr lang="es-ES" baseline="0" dirty="0" err="1"/>
              <a:t>also</a:t>
            </a:r>
            <a:r>
              <a:rPr lang="es-ES" baseline="0" dirty="0"/>
              <a:t> </a:t>
            </a:r>
            <a:r>
              <a:rPr lang="es-ES" baseline="0" dirty="0" err="1"/>
              <a:t>we’ve</a:t>
            </a:r>
            <a:r>
              <a:rPr lang="es-ES" baseline="0" dirty="0"/>
              <a:t> </a:t>
            </a:r>
            <a:r>
              <a:rPr lang="es-ES" baseline="0" dirty="0" err="1"/>
              <a:t>created</a:t>
            </a:r>
            <a:r>
              <a:rPr lang="es-ES" baseline="0" dirty="0"/>
              <a:t> a demo, </a:t>
            </a:r>
            <a:r>
              <a:rPr lang="es-ES" baseline="0" dirty="0" err="1"/>
              <a:t>showing</a:t>
            </a:r>
            <a:r>
              <a:rPr lang="es-ES" baseline="0" dirty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money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sources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Licenses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interactive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exercises</a:t>
            </a:r>
            <a:r>
              <a:rPr lang="es-ES" baseline="0" dirty="0" smtClean="0"/>
              <a:t>’ </a:t>
            </a:r>
            <a:r>
              <a:rPr lang="es-ES" baseline="0" dirty="0" err="1" smtClean="0"/>
              <a:t>purchase</a:t>
            </a:r>
            <a:r>
              <a:rPr lang="es-ES" baseline="0" dirty="0" smtClean="0"/>
              <a:t>.</a:t>
            </a: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/>
              <a:t>Demo: </a:t>
            </a:r>
            <a:r>
              <a:rPr lang="es-ES" baseline="0" dirty="0" smtClean="0"/>
              <a:t>XXXXXXXX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Paypal’s</a:t>
            </a:r>
            <a:r>
              <a:rPr lang="es-ES" baseline="0" dirty="0" smtClean="0"/>
              <a:t> </a:t>
            </a:r>
            <a:r>
              <a:rPr lang="es-ES" baseline="0" dirty="0" err="1"/>
              <a:t>credentials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a </a:t>
            </a:r>
            <a:r>
              <a:rPr lang="es-ES" baseline="0" dirty="0" err="1"/>
              <a:t>school</a:t>
            </a:r>
            <a:r>
              <a:rPr lang="es-ES" baseline="0" dirty="0"/>
              <a:t>: 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schoolCC@hotmail.com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/ climbcodeISPP2018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Admin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Account</a:t>
            </a:r>
            <a:r>
              <a:rPr lang="es-ES" baseline="0" dirty="0" smtClean="0"/>
              <a:t>: administrador / </a:t>
            </a:r>
            <a:r>
              <a:rPr lang="es-ES" baseline="0" dirty="0" err="1" smtClean="0"/>
              <a:t>climbcode</a:t>
            </a:r>
            <a:r>
              <a:rPr lang="es-ES" baseline="0" dirty="0" smtClean="0"/>
              <a:t> </a:t>
            </a:r>
            <a:endParaRPr lang="es-ES" baseline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talk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marketing</a:t>
            </a:r>
            <a:r>
              <a:rPr lang="es-ES" baseline="0" dirty="0" smtClean="0"/>
              <a:t> plan.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platform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focused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two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groups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independent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programmers</a:t>
            </a:r>
            <a:r>
              <a:rPr lang="es-ES" baseline="0" dirty="0" smtClean="0"/>
              <a:t> XXXXXXX.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s-E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private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educational</a:t>
            </a:r>
            <a:r>
              <a:rPr lang="es-ES" baseline="0" dirty="0" smtClean="0"/>
              <a:t> centres, XXXXXXX.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To </a:t>
            </a:r>
            <a:r>
              <a:rPr lang="es-ES" dirty="0" err="1" smtClean="0"/>
              <a:t>reach</a:t>
            </a:r>
            <a:r>
              <a:rPr lang="es-ES" dirty="0" smtClean="0"/>
              <a:t> </a:t>
            </a:r>
            <a:r>
              <a:rPr lang="es-ES" dirty="0" err="1" smtClean="0"/>
              <a:t>both</a:t>
            </a:r>
            <a:r>
              <a:rPr lang="es-ES" dirty="0" smtClean="0"/>
              <a:t> </a:t>
            </a:r>
            <a:r>
              <a:rPr lang="es-ES" dirty="0" err="1" smtClean="0"/>
              <a:t>groups</a:t>
            </a:r>
            <a:r>
              <a:rPr lang="es-ES" dirty="0" smtClean="0"/>
              <a:t>, </a:t>
            </a:r>
            <a:r>
              <a:rPr lang="es-ES" dirty="0" err="1" smtClean="0"/>
              <a:t>we’ve</a:t>
            </a:r>
            <a:r>
              <a:rPr lang="es-ES" dirty="0" smtClean="0"/>
              <a:t> </a:t>
            </a:r>
            <a:r>
              <a:rPr lang="es-ES" dirty="0" err="1" smtClean="0"/>
              <a:t>decided</a:t>
            </a:r>
            <a:r>
              <a:rPr lang="es-ES" dirty="0" smtClean="0"/>
              <a:t> to </a:t>
            </a:r>
            <a:r>
              <a:rPr lang="es-ES" dirty="0" err="1" smtClean="0"/>
              <a:t>start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campaign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divided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different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approaches</a:t>
            </a:r>
            <a:r>
              <a:rPr lang="es-ES" baseline="0" dirty="0" smtClean="0"/>
              <a:t>: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first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ourselves</a:t>
            </a:r>
            <a:r>
              <a:rPr lang="es-ES" baseline="0" dirty="0" smtClean="0"/>
              <a:t> in social </a:t>
            </a:r>
            <a:r>
              <a:rPr lang="es-ES" baseline="0" dirty="0" err="1" smtClean="0"/>
              <a:t>networks</a:t>
            </a:r>
            <a:r>
              <a:rPr lang="es-ES" baseline="0" dirty="0" smtClean="0"/>
              <a:t>. In </a:t>
            </a:r>
            <a:r>
              <a:rPr lang="es-ES" baseline="0" dirty="0" err="1" smtClean="0"/>
              <a:t>order</a:t>
            </a:r>
            <a:r>
              <a:rPr lang="es-ES" baseline="0" dirty="0" smtClean="0"/>
              <a:t> to do so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a total of €X in </a:t>
            </a:r>
            <a:r>
              <a:rPr lang="es-ES" baseline="0" dirty="0" err="1" smtClean="0"/>
              <a:t>creating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managing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accounts</a:t>
            </a:r>
            <a:r>
              <a:rPr lang="es-ES" baseline="0" dirty="0" smtClean="0"/>
              <a:t> in Twitter (X) and Facebook (X).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Another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approach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placement</a:t>
            </a:r>
            <a:r>
              <a:rPr lang="es-ES" baseline="0" dirty="0" smtClean="0"/>
              <a:t> of </a:t>
            </a:r>
            <a:r>
              <a:rPr lang="es-ES" baseline="0" dirty="0" err="1" smtClean="0"/>
              <a:t>advertising</a:t>
            </a:r>
            <a:r>
              <a:rPr lang="es-ES" baseline="0" dirty="0" smtClean="0"/>
              <a:t> banners.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banners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used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these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ones</a:t>
            </a:r>
            <a:r>
              <a:rPr lang="es-ES" baseline="0" dirty="0" smtClean="0"/>
              <a:t>, and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a total of €X in </a:t>
            </a:r>
            <a:r>
              <a:rPr lang="es-ES" baseline="0" dirty="0" err="1" smtClean="0"/>
              <a:t>their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creation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placement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i="0" dirty="0">
                <a:latin typeface="Dosis" panose="020B0604020202020204" charset="0"/>
              </a:rPr>
              <a:t>We’re sure everyone remembers those days at high school in which</a:t>
            </a:r>
            <a:r>
              <a:rPr lang="en-US" sz="1100" i="0" baseline="0" dirty="0">
                <a:latin typeface="Dosis" panose="020B0604020202020204" charset="0"/>
              </a:rPr>
              <a:t> they had a lot of homework to do, copying the questions and doing them to show them in class. A bit boring and tiring, wasn’t it? And also for the teacher, because he/she also needed to search in the books the exercises he/she wanted us to do.</a:t>
            </a:r>
            <a:endParaRPr lang="en-US" sz="1100" i="0" dirty="0">
              <a:latin typeface="Dosis" panose="020B0604020202020204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third</a:t>
            </a:r>
            <a:r>
              <a:rPr lang="es-ES" dirty="0" smtClean="0"/>
              <a:t> </a:t>
            </a:r>
            <a:r>
              <a:rPr lang="es-ES" dirty="0" err="1" smtClean="0"/>
              <a:t>approach</a:t>
            </a:r>
            <a:r>
              <a:rPr lang="es-ES" dirty="0" smtClean="0"/>
              <a:t> </a:t>
            </a:r>
            <a:r>
              <a:rPr lang="es-ES" dirty="0" err="1" smtClean="0"/>
              <a:t>was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realization</a:t>
            </a:r>
            <a:r>
              <a:rPr lang="es-ES" baseline="0" dirty="0" smtClean="0"/>
              <a:t> of marketing meetings </a:t>
            </a:r>
            <a:r>
              <a:rPr lang="es-ES" baseline="0" dirty="0" err="1" smtClean="0"/>
              <a:t>with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schools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showing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project</a:t>
            </a:r>
            <a:r>
              <a:rPr lang="es-ES" baseline="0" dirty="0" smtClean="0"/>
              <a:t> and </a:t>
            </a:r>
            <a:r>
              <a:rPr lang="es-ES" baseline="0" dirty="0" err="1" smtClean="0"/>
              <a:t>trying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many</a:t>
            </a:r>
            <a:r>
              <a:rPr lang="es-ES" baseline="0" dirty="0" smtClean="0"/>
              <a:t> new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 as </a:t>
            </a:r>
            <a:r>
              <a:rPr lang="es-ES" baseline="0" dirty="0" err="1" smtClean="0"/>
              <a:t>possible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a total of €X in </a:t>
            </a:r>
            <a:r>
              <a:rPr lang="es-ES" baseline="0" dirty="0" err="1" smtClean="0"/>
              <a:t>this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area</a:t>
            </a:r>
            <a:r>
              <a:rPr lang="es-ES" baseline="0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And </a:t>
            </a:r>
            <a:r>
              <a:rPr lang="es-ES" dirty="0" err="1" smtClean="0"/>
              <a:t>finally</a:t>
            </a:r>
            <a:r>
              <a:rPr lang="es-ES" dirty="0" smtClean="0"/>
              <a:t>,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created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promo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which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will</a:t>
            </a:r>
            <a:r>
              <a:rPr lang="es-ES" baseline="0" dirty="0" smtClean="0"/>
              <a:t> be placed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website</a:t>
            </a:r>
            <a:r>
              <a:rPr lang="es-ES" baseline="0" dirty="0" smtClean="0"/>
              <a:t>, as </a:t>
            </a:r>
            <a:r>
              <a:rPr lang="es-ES" baseline="0" dirty="0" err="1" smtClean="0"/>
              <a:t>an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advertise</a:t>
            </a:r>
            <a:r>
              <a:rPr lang="es-ES" baseline="0" dirty="0" smtClean="0"/>
              <a:t> and a </a:t>
            </a:r>
            <a:r>
              <a:rPr lang="es-ES" baseline="0" dirty="0" err="1" smtClean="0"/>
              <a:t>way</a:t>
            </a:r>
            <a:r>
              <a:rPr lang="es-ES" baseline="0" dirty="0" smtClean="0"/>
              <a:t> to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more </a:t>
            </a:r>
            <a:r>
              <a:rPr lang="es-ES" baseline="0" dirty="0" err="1" smtClean="0"/>
              <a:t>users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We’ve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it</a:t>
            </a:r>
            <a:r>
              <a:rPr lang="es-ES" baseline="0" dirty="0" smtClean="0"/>
              <a:t> a total of €X.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video </a:t>
            </a:r>
            <a:r>
              <a:rPr lang="es-ES" baseline="0" dirty="0" err="1" smtClean="0"/>
              <a:t>is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located</a:t>
            </a:r>
            <a:r>
              <a:rPr lang="es-ES" baseline="0" dirty="0" smtClean="0"/>
              <a:t> in </a:t>
            </a:r>
            <a:r>
              <a:rPr lang="es-ES" baseline="0" dirty="0" err="1" smtClean="0"/>
              <a:t>our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main</a:t>
            </a:r>
            <a:r>
              <a:rPr lang="es-ES" baseline="0" dirty="0" smtClean="0"/>
              <a:t> page: https://www.interacteach.tk/.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of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! 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watching</a:t>
            </a:r>
            <a:r>
              <a:rPr lang="es-ES" dirty="0"/>
              <a:t>, and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doubt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baseline="0" dirty="0"/>
              <a:t> can </a:t>
            </a:r>
            <a:r>
              <a:rPr lang="es-ES" baseline="0" dirty="0" err="1"/>
              <a:t>contact</a:t>
            </a:r>
            <a:r>
              <a:rPr lang="es-ES" baseline="0" dirty="0"/>
              <a:t> me at alvdomnun@alum.us.es.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Then… What if there was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back in those days a way to do both things easier and faster? A way to do those tasks in our computers?</a:t>
            </a:r>
            <a:endParaRPr i="1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answer to this is </a:t>
            </a:r>
            <a:r>
              <a:rPr lang="en-US" baseline="0" dirty="0" err="1" smtClean="0"/>
              <a:t>InteracTeach</a:t>
            </a:r>
            <a:r>
              <a:rPr lang="en-US" baseline="0" dirty="0" smtClean="0"/>
              <a:t>, </a:t>
            </a:r>
            <a:r>
              <a:rPr lang="en-US" baseline="0" dirty="0" smtClean="0"/>
              <a:t>our web platform, which acts as a supporting tool for teaching subjects at schools with the help of software.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aseline="0" dirty="0" err="1"/>
              <a:t>How</a:t>
            </a:r>
            <a:r>
              <a:rPr lang="es-ES" baseline="0" dirty="0"/>
              <a:t> do </a:t>
            </a:r>
            <a:r>
              <a:rPr lang="es-ES" baseline="0" dirty="0" err="1"/>
              <a:t>we</a:t>
            </a:r>
            <a:r>
              <a:rPr lang="es-ES" baseline="0" dirty="0"/>
              <a:t> </a:t>
            </a:r>
            <a:r>
              <a:rPr lang="es-ES" baseline="0" dirty="0" err="1"/>
              <a:t>grant</a:t>
            </a:r>
            <a:r>
              <a:rPr lang="es-ES" baseline="0" dirty="0"/>
              <a:t> </a:t>
            </a:r>
            <a:r>
              <a:rPr lang="es-ES" baseline="0" dirty="0" err="1"/>
              <a:t>this</a:t>
            </a:r>
            <a:r>
              <a:rPr lang="es-ES" baseline="0" dirty="0"/>
              <a:t> </a:t>
            </a:r>
            <a:r>
              <a:rPr lang="es-ES" baseline="0" dirty="0" err="1"/>
              <a:t>support</a:t>
            </a:r>
            <a:r>
              <a:rPr lang="es-ES" baseline="0" dirty="0"/>
              <a:t>? Simple,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interactive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, a </a:t>
            </a:r>
            <a:r>
              <a:rPr lang="es-ES" baseline="0" dirty="0" err="1"/>
              <a:t>better</a:t>
            </a:r>
            <a:r>
              <a:rPr lang="es-ES" baseline="0" dirty="0"/>
              <a:t> </a:t>
            </a:r>
            <a:r>
              <a:rPr lang="es-ES" baseline="0" dirty="0" err="1"/>
              <a:t>version</a:t>
            </a:r>
            <a:r>
              <a:rPr lang="es-ES" baseline="0" dirty="0"/>
              <a:t> of </a:t>
            </a:r>
            <a:r>
              <a:rPr lang="es-ES" baseline="0" dirty="0" err="1"/>
              <a:t>the</a:t>
            </a:r>
            <a:r>
              <a:rPr lang="es-ES" baseline="0" dirty="0"/>
              <a:t> original </a:t>
            </a:r>
            <a:r>
              <a:rPr lang="es-ES" baseline="0" dirty="0" err="1"/>
              <a:t>paper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</a:t>
            </a:r>
            <a:r>
              <a:rPr lang="es-ES" baseline="0" dirty="0" err="1"/>
              <a:t>made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independent</a:t>
            </a:r>
            <a:r>
              <a:rPr lang="es-ES" baseline="0" dirty="0"/>
              <a:t> </a:t>
            </a:r>
            <a:r>
              <a:rPr lang="es-ES" baseline="0" dirty="0" err="1"/>
              <a:t>programmers</a:t>
            </a:r>
            <a:r>
              <a:rPr lang="es-ES" baseline="0" dirty="0"/>
              <a:t>. </a:t>
            </a:r>
            <a:r>
              <a:rPr lang="es-ES" baseline="0" dirty="0" err="1"/>
              <a:t>Those</a:t>
            </a:r>
            <a:r>
              <a:rPr lang="es-ES" baseline="0" dirty="0"/>
              <a:t> </a:t>
            </a:r>
            <a:r>
              <a:rPr lang="es-ES" baseline="0" dirty="0" err="1"/>
              <a:t>exercises</a:t>
            </a:r>
            <a:r>
              <a:rPr lang="es-ES" baseline="0" dirty="0"/>
              <a:t> are </a:t>
            </a:r>
            <a:r>
              <a:rPr lang="es-ES" baseline="0" dirty="0" err="1"/>
              <a:t>bought</a:t>
            </a:r>
            <a:r>
              <a:rPr lang="es-ES" baseline="0" dirty="0"/>
              <a:t> </a:t>
            </a:r>
            <a:r>
              <a:rPr lang="es-ES" baseline="0" dirty="0" err="1"/>
              <a:t>by</a:t>
            </a:r>
            <a:r>
              <a:rPr lang="es-ES" baseline="0" dirty="0"/>
              <a:t> </a:t>
            </a:r>
            <a:r>
              <a:rPr lang="es-ES" baseline="0" dirty="0" err="1"/>
              <a:t>schools</a:t>
            </a:r>
            <a:r>
              <a:rPr lang="es-ES" baseline="0" dirty="0"/>
              <a:t> in </a:t>
            </a:r>
            <a:r>
              <a:rPr lang="es-ES" baseline="0" dirty="0" err="1"/>
              <a:t>order</a:t>
            </a:r>
            <a:r>
              <a:rPr lang="es-ES" baseline="0" dirty="0"/>
              <a:t> to </a:t>
            </a:r>
            <a:r>
              <a:rPr lang="es-ES" baseline="0" dirty="0" err="1"/>
              <a:t>increase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content</a:t>
            </a:r>
            <a:r>
              <a:rPr lang="es-ES" baseline="0" dirty="0"/>
              <a:t> </a:t>
            </a:r>
            <a:r>
              <a:rPr lang="es-ES" baseline="0" dirty="0" err="1"/>
              <a:t>catalog</a:t>
            </a:r>
            <a:r>
              <a:rPr lang="es-ES" baseline="0" dirty="0"/>
              <a:t> </a:t>
            </a:r>
            <a:r>
              <a:rPr lang="es-ES" baseline="0" dirty="0" err="1"/>
              <a:t>they</a:t>
            </a:r>
            <a:r>
              <a:rPr lang="es-ES" baseline="0" dirty="0"/>
              <a:t> </a:t>
            </a:r>
            <a:r>
              <a:rPr lang="es-ES" baseline="0" dirty="0" err="1"/>
              <a:t>have</a:t>
            </a:r>
            <a:r>
              <a:rPr lang="es-ES" baseline="0" dirty="0"/>
              <a:t> </a:t>
            </a:r>
            <a:r>
              <a:rPr lang="es-ES" baseline="0" dirty="0" err="1"/>
              <a:t>for</a:t>
            </a:r>
            <a:r>
              <a:rPr lang="es-ES" baseline="0" dirty="0"/>
              <a:t> </a:t>
            </a:r>
            <a:r>
              <a:rPr lang="es-ES" baseline="0" dirty="0" err="1"/>
              <a:t>supporting</a:t>
            </a:r>
            <a:r>
              <a:rPr lang="es-ES" baseline="0" dirty="0"/>
              <a:t> </a:t>
            </a:r>
            <a:r>
              <a:rPr lang="es-ES" baseline="0" dirty="0" err="1"/>
              <a:t>their</a:t>
            </a:r>
            <a:r>
              <a:rPr lang="es-ES" baseline="0" dirty="0"/>
              <a:t> </a:t>
            </a:r>
            <a:r>
              <a:rPr lang="es-ES" baseline="0" dirty="0" err="1"/>
              <a:t>subjects</a:t>
            </a:r>
            <a:r>
              <a:rPr lang="es-ES" baseline="0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path we’re going to follow during the presentation. First we’ll </a:t>
            </a:r>
            <a:r>
              <a:rPr lang="en-US" sz="1100" b="0" i="0" u="none" strike="noStrike" cap="none" baseline="0" dirty="0" err="1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introduceour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group, </a:t>
            </a:r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that, we’ll talk </a:t>
            </a:r>
            <a:r>
              <a:rPr lang="en-US" sz="11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about our project’s final version and finally we’ll see our marketing plan.</a:t>
            </a: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So </a:t>
            </a:r>
            <a:r>
              <a:rPr lang="es-ES" dirty="0" err="1" smtClean="0"/>
              <a:t>let’s</a:t>
            </a:r>
            <a:r>
              <a:rPr lang="es-ES" dirty="0" smtClean="0"/>
              <a:t> introduce </a:t>
            </a:r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group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members</a:t>
            </a:r>
            <a:r>
              <a:rPr lang="es-ES" dirty="0" smtClean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/>
              <a:t>We’re</a:t>
            </a:r>
            <a:r>
              <a:rPr lang="es-ES" dirty="0" smtClean="0"/>
              <a:t> </a:t>
            </a:r>
            <a:r>
              <a:rPr lang="es-ES" dirty="0" err="1" smtClean="0"/>
              <a:t>seven</a:t>
            </a:r>
            <a:r>
              <a:rPr lang="es-ES" dirty="0" smtClean="0"/>
              <a:t> </a:t>
            </a:r>
            <a:r>
              <a:rPr lang="es-ES" dirty="0" err="1" smtClean="0"/>
              <a:t>people</a:t>
            </a:r>
            <a:r>
              <a:rPr lang="es-ES" dirty="0" smtClean="0"/>
              <a:t>: Alejandro </a:t>
            </a:r>
            <a:r>
              <a:rPr lang="es-ES" dirty="0"/>
              <a:t>Román, </a:t>
            </a:r>
            <a:r>
              <a:rPr lang="es-ES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project</a:t>
            </a:r>
            <a:r>
              <a:rPr lang="es-ES" baseline="0" dirty="0"/>
              <a:t> manager, Álvaro Domínguez, </a:t>
            </a:r>
            <a:r>
              <a:rPr lang="es-ES" baseline="0" dirty="0" err="1"/>
              <a:t>the</a:t>
            </a:r>
            <a:r>
              <a:rPr lang="es-ES" baseline="0" dirty="0"/>
              <a:t> </a:t>
            </a:r>
            <a:r>
              <a:rPr lang="es-ES" baseline="0" dirty="0" err="1"/>
              <a:t>business</a:t>
            </a:r>
            <a:r>
              <a:rPr lang="es-ES" baseline="0" dirty="0"/>
              <a:t> manager…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front-end</a:t>
            </a:r>
            <a:r>
              <a:rPr lang="es-ES" baseline="0" dirty="0"/>
              <a:t> </a:t>
            </a:r>
            <a:r>
              <a:rPr lang="es-ES" baseline="0" dirty="0" err="1"/>
              <a:t>developers</a:t>
            </a:r>
            <a:r>
              <a:rPr lang="es-ES" baseline="0" dirty="0"/>
              <a:t>: Miguel Ángel Baños and Alejandro Garrido…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835696" y="764704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InteracTeach</a:t>
            </a:r>
            <a:endParaRPr sz="7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Back-End Developers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39952" y="4741327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 smtClean="0"/>
              <a:t>Álvaro Sánchez López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Back-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/>
              <a:t>Developer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702" y="2123506"/>
            <a:ext cx="2659075" cy="2503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sp>
        <p:nvSpPr>
          <p:cNvPr id="14" name="Shape 548"/>
          <p:cNvSpPr txBox="1">
            <a:spLocks noGrp="1"/>
          </p:cNvSpPr>
          <p:nvPr>
            <p:ph type="body" idx="1"/>
          </p:nvPr>
        </p:nvSpPr>
        <p:spPr>
          <a:xfrm>
            <a:off x="-108520" y="4720068"/>
            <a:ext cx="5184576" cy="1320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Andrés Fernández </a:t>
            </a:r>
            <a:r>
              <a:rPr lang="es-ES" sz="3000" dirty="0" err="1" smtClean="0"/>
              <a:t>Alés</a:t>
            </a:r>
            <a:endParaRPr lang="es-ES" sz="3000" dirty="0"/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Back-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 smtClean="0"/>
              <a:t>Developer</a:t>
            </a:r>
            <a:endParaRPr lang="es-ES" sz="3000" dirty="0"/>
          </a:p>
        </p:txBody>
      </p:sp>
      <p:pic>
        <p:nvPicPr>
          <p:cNvPr id="15" name="Picture 3" descr="C:\Users\ALVARO\Desktop\th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23506"/>
            <a:ext cx="2271940" cy="261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9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1844824"/>
            <a:ext cx="2691633" cy="2822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8"/>
          <p:cNvSpPr txBox="1">
            <a:spLocks noGrp="1"/>
          </p:cNvSpPr>
          <p:nvPr>
            <p:ph type="body" idx="1"/>
          </p:nvPr>
        </p:nvSpPr>
        <p:spPr>
          <a:xfrm>
            <a:off x="2627783" y="4797152"/>
            <a:ext cx="3528392" cy="1550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Jesús Sosa Sánchez Back-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/>
              <a:t>Developer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sp>
        <p:nvSpPr>
          <p:cNvPr id="10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Back-End Developers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20208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2339752" y="3717032"/>
            <a:ext cx="638172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Final Version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67552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Completed: MVP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hape 625"/>
          <p:cNvSpPr txBox="1">
            <a:spLocks/>
          </p:cNvSpPr>
          <p:nvPr/>
        </p:nvSpPr>
        <p:spPr>
          <a:xfrm>
            <a:off x="5169967" y="5055736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Interactive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5C35ED14-3FFD-4CEB-8B91-475B6E272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747" y="1500034"/>
            <a:ext cx="2209800" cy="2209800"/>
          </a:xfrm>
          <a:prstGeom prst="rect">
            <a:avLst/>
          </a:prstGeom>
        </p:spPr>
      </p:pic>
      <p:pic>
        <p:nvPicPr>
          <p:cNvPr id="15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90" y="3327544"/>
            <a:ext cx="1837312" cy="183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5">
            <a:extLst>
              <a:ext uri="{FF2B5EF4-FFF2-40B4-BE49-F238E27FC236}">
                <a16:creationId xmlns="" xmlns:a16="http://schemas.microsoft.com/office/drawing/2014/main" id="{8F7025B3-EF36-4E32-A619-EF31E9D06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673" y="1325454"/>
            <a:ext cx="2079566" cy="2088231"/>
          </a:xfrm>
          <a:prstGeom prst="rect">
            <a:avLst/>
          </a:prstGeom>
        </p:spPr>
      </p:pic>
      <p:pic>
        <p:nvPicPr>
          <p:cNvPr id="14" name="Picture 8" descr="django_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460" y="3860932"/>
            <a:ext cx="3445991" cy="17896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244463" y="2957207"/>
            <a:ext cx="3519478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Transactions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1449834" y="5911671"/>
            <a:ext cx="3195244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Ordinary Use Cases</a:t>
            </a:r>
          </a:p>
        </p:txBody>
      </p:sp>
    </p:spTree>
    <p:extLst>
      <p:ext uri="{BB962C8B-B14F-4D97-AF65-F5344CB8AC3E}">
        <p14:creationId xmlns:p14="http://schemas.microsoft.com/office/powerpoint/2010/main" val="164462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C71A6393-1707-4DD4-A80A-E26EF833B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964" y="1441413"/>
            <a:ext cx="1498915" cy="2118365"/>
          </a:xfrm>
          <a:prstGeom prst="rect">
            <a:avLst/>
          </a:prstGeom>
        </p:spPr>
      </p:pic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Completed: Others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sultado de imagen de Bootstr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171" y="1384471"/>
            <a:ext cx="2232248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205164" y="3350351"/>
            <a:ext cx="2842513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Security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915191" y="3346573"/>
            <a:ext cx="1872208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Style</a:t>
            </a:r>
          </a:p>
        </p:txBody>
      </p:sp>
      <p:pic>
        <p:nvPicPr>
          <p:cNvPr id="20" name="Picture 2" descr="Resultado de imagen de meeting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914600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625"/>
          <p:cNvSpPr txBox="1">
            <a:spLocks/>
          </p:cNvSpPr>
          <p:nvPr/>
        </p:nvSpPr>
        <p:spPr>
          <a:xfrm>
            <a:off x="3023828" y="5770303"/>
            <a:ext cx="2664296" cy="884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36496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Deployment &amp; Demo</a:t>
            </a:r>
            <a:endParaRPr sz="48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157566" y="6104392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4" descr="blob:https://web.telegram.org/010c13d0-a934-47ad-ae79-43d09d924d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2"/>
          <p:cNvSpPr txBox="1">
            <a:spLocks noGrp="1"/>
          </p:cNvSpPr>
          <p:nvPr>
            <p:ph type="body" idx="1"/>
          </p:nvPr>
        </p:nvSpPr>
        <p:spPr>
          <a:xfrm>
            <a:off x="0" y="1772816"/>
            <a:ext cx="9144000" cy="18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s-ES" sz="4800" dirty="0" err="1">
                <a:latin typeface="Dosis" panose="020B0604020202020204" charset="0"/>
              </a:rPr>
              <a:t>Deployment</a:t>
            </a:r>
            <a:r>
              <a:rPr lang="es-ES" sz="4800" dirty="0">
                <a:latin typeface="Dosis" panose="020B0604020202020204" charset="0"/>
              </a:rPr>
              <a:t> URL:  www.climbcode.tk</a:t>
            </a:r>
            <a:endParaRPr sz="4800" dirty="0">
              <a:latin typeface="Dosis" panose="020B0604020202020204" charset="0"/>
            </a:endParaRPr>
          </a:p>
        </p:txBody>
      </p:sp>
      <p:sp>
        <p:nvSpPr>
          <p:cNvPr id="11" name="Shape 542"/>
          <p:cNvSpPr txBox="1">
            <a:spLocks/>
          </p:cNvSpPr>
          <p:nvPr/>
        </p:nvSpPr>
        <p:spPr>
          <a:xfrm>
            <a:off x="2893975" y="3009552"/>
            <a:ext cx="2832250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None/>
            </a:pPr>
            <a:r>
              <a:rPr lang="es-ES" sz="4800" dirty="0" smtClean="0">
                <a:latin typeface="Dosis" panose="020B0604020202020204" charset="0"/>
              </a:rPr>
              <a:t>Demo</a:t>
            </a:r>
            <a:endParaRPr lang="es-ES" sz="4800" dirty="0">
              <a:latin typeface="Dosis" panose="020B0604020202020204" charset="0"/>
            </a:endParaRPr>
          </a:p>
        </p:txBody>
      </p:sp>
      <p:pic>
        <p:nvPicPr>
          <p:cNvPr id="6146" name="Picture 2" descr="C:\Users\ALVARO\Desktop\Youtube Play Logo transparent PNG - StickPNG_files\580b57fcd9996e24bc43c54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317" y="4302942"/>
            <a:ext cx="3076600" cy="216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75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059832" y="3717032"/>
            <a:ext cx="566164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0" dirty="0" smtClean="0"/>
              <a:t>Marketing Plan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001207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Marketing Plan: </a:t>
            </a:r>
            <a:r>
              <a:rPr lang="en" sz="4800" dirty="0" smtClean="0"/>
              <a:t>Public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8" name="Picture 2" descr="C:\Users\ALVARO\Desktop\Programad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15232"/>
            <a:ext cx="3711592" cy="363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ALVARO\Desktop\schoo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04" y="1659892"/>
            <a:ext cx="3538215" cy="353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625"/>
          <p:cNvSpPr txBox="1">
            <a:spLocks/>
          </p:cNvSpPr>
          <p:nvPr/>
        </p:nvSpPr>
        <p:spPr>
          <a:xfrm>
            <a:off x="935840" y="5522406"/>
            <a:ext cx="3096344" cy="110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600" dirty="0" smtClean="0"/>
              <a:t>PRIVATE</a:t>
            </a:r>
          </a:p>
          <a:p>
            <a:pPr algn="ctr"/>
            <a:r>
              <a:rPr lang="en" sz="4600" dirty="0" smtClean="0"/>
              <a:t>SCHOOLS</a:t>
            </a:r>
            <a:endParaRPr lang="en" sz="4600" dirty="0">
              <a:solidFill>
                <a:srgbClr val="C55A11"/>
              </a:solidFill>
            </a:endParaRPr>
          </a:p>
        </p:txBody>
      </p:sp>
      <p:sp>
        <p:nvSpPr>
          <p:cNvPr id="11" name="Shape 625"/>
          <p:cNvSpPr txBox="1">
            <a:spLocks/>
          </p:cNvSpPr>
          <p:nvPr/>
        </p:nvSpPr>
        <p:spPr>
          <a:xfrm>
            <a:off x="4447576" y="5291243"/>
            <a:ext cx="4392488" cy="110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600" dirty="0" smtClean="0"/>
              <a:t>PROGRAMMERS</a:t>
            </a:r>
            <a:endParaRPr lang="en" sz="46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7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n de twitt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297" y="1736930"/>
            <a:ext cx="2995052" cy="2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/>
              <a:t>Marketing Plan: </a:t>
            </a:r>
            <a:r>
              <a:rPr lang="en" sz="4000" dirty="0" smtClean="0"/>
              <a:t>Social Networks</a:t>
            </a:r>
            <a:endParaRPr sz="40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pic>
        <p:nvPicPr>
          <p:cNvPr id="1026" name="Picture 2" descr="Resultado de imagen de facebook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91" y="2106919"/>
            <a:ext cx="2255077" cy="22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4" name="Shape 625"/>
          <p:cNvSpPr txBox="1">
            <a:spLocks/>
          </p:cNvSpPr>
          <p:nvPr/>
        </p:nvSpPr>
        <p:spPr>
          <a:xfrm>
            <a:off x="1081893" y="4491911"/>
            <a:ext cx="350109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Facebook: X</a:t>
            </a:r>
            <a:endParaRPr lang="en" sz="4400" dirty="0" smtClean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1190184" y="5220307"/>
            <a:ext cx="350109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€X</a:t>
            </a:r>
            <a:endParaRPr lang="en" sz="4400" dirty="0" smtClean="0"/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4582986" y="4491911"/>
            <a:ext cx="350109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Twitter: X</a:t>
            </a:r>
            <a:endParaRPr lang="en" sz="4400" dirty="0" smtClean="0"/>
          </a:p>
        </p:txBody>
      </p:sp>
      <p:sp>
        <p:nvSpPr>
          <p:cNvPr id="20" name="Shape 625"/>
          <p:cNvSpPr txBox="1">
            <a:spLocks/>
          </p:cNvSpPr>
          <p:nvPr/>
        </p:nvSpPr>
        <p:spPr>
          <a:xfrm>
            <a:off x="4691277" y="5220307"/>
            <a:ext cx="3501093" cy="72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€X</a:t>
            </a:r>
            <a:endParaRPr lang="en" sz="4400" dirty="0" smtClean="0"/>
          </a:p>
        </p:txBody>
      </p:sp>
    </p:spTree>
    <p:extLst>
      <p:ext uri="{BB962C8B-B14F-4D97-AF65-F5344CB8AC3E}">
        <p14:creationId xmlns:p14="http://schemas.microsoft.com/office/powerpoint/2010/main" val="44186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Marketing Plan: </a:t>
            </a:r>
            <a:r>
              <a:rPr lang="en" sz="4800" dirty="0" smtClean="0"/>
              <a:t>Banners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9" name="Shape 625"/>
          <p:cNvSpPr txBox="1">
            <a:spLocks/>
          </p:cNvSpPr>
          <p:nvPr/>
        </p:nvSpPr>
        <p:spPr>
          <a:xfrm>
            <a:off x="2883168" y="5514616"/>
            <a:ext cx="3096344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Banners</a:t>
            </a:r>
            <a:endParaRPr lang="en" sz="4400" dirty="0">
              <a:solidFill>
                <a:srgbClr val="C55A11"/>
              </a:solidFill>
            </a:endParaRP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2883168" y="6045890"/>
            <a:ext cx="3096344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€X</a:t>
            </a:r>
            <a:endParaRPr lang="en" sz="44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3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2</a:t>
            </a:r>
          </a:p>
        </p:txBody>
      </p:sp>
      <p:pic>
        <p:nvPicPr>
          <p:cNvPr id="1026" name="Picture 2" descr="Resultado de imagen de Boo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16" y="908720"/>
            <a:ext cx="7099718" cy="473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64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Marketing Plan: </a:t>
            </a:r>
            <a:r>
              <a:rPr lang="en" sz="4800" dirty="0" smtClean="0"/>
              <a:t>Meetings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20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1529353" y="5007312"/>
            <a:ext cx="5871401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Marketing Meetings</a:t>
            </a:r>
            <a:endParaRPr lang="en" sz="4400" dirty="0">
              <a:solidFill>
                <a:srgbClr val="C55A11"/>
              </a:solidFill>
            </a:endParaRPr>
          </a:p>
        </p:txBody>
      </p:sp>
      <p:pic>
        <p:nvPicPr>
          <p:cNvPr id="1049" name="Picture 25" descr="Resultado de imagen de meet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06" y="1742842"/>
            <a:ext cx="3070437" cy="30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625"/>
          <p:cNvSpPr txBox="1">
            <a:spLocks/>
          </p:cNvSpPr>
          <p:nvPr/>
        </p:nvSpPr>
        <p:spPr>
          <a:xfrm>
            <a:off x="1546225" y="5661248"/>
            <a:ext cx="5871401" cy="55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€X</a:t>
            </a:r>
            <a:endParaRPr lang="en" sz="44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8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LVARO\Desktop\índi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024" y="1419256"/>
            <a:ext cx="4073839" cy="407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4" y="300033"/>
            <a:ext cx="8072547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 smtClean="0"/>
              <a:t>Marketing Plan: </a:t>
            </a:r>
            <a:r>
              <a:rPr lang="en" sz="4800" dirty="0" smtClean="0"/>
              <a:t>Promo</a:t>
            </a:r>
            <a:endParaRPr sz="4800" dirty="0"/>
          </a:p>
        </p:txBody>
      </p:sp>
      <p:sp>
        <p:nvSpPr>
          <p:cNvPr id="2" name="AutoShape 5" descr="[Foto]"/>
          <p:cNvSpPr>
            <a:spLocks noChangeAspect="1" noChangeArrowheads="1"/>
          </p:cNvSpPr>
          <p:nvPr/>
        </p:nvSpPr>
        <p:spPr bwMode="auto">
          <a:xfrm>
            <a:off x="155575" y="-6175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3" name="AutoShape 7" descr="[Foto]"/>
          <p:cNvSpPr>
            <a:spLocks noChangeAspect="1" noChangeArrowheads="1"/>
          </p:cNvSpPr>
          <p:nvPr/>
        </p:nvSpPr>
        <p:spPr bwMode="auto">
          <a:xfrm>
            <a:off x="307975" y="-465138"/>
            <a:ext cx="24765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sp>
        <p:nvSpPr>
          <p:cNvPr id="4" name="AutoShape 6" descr="Resultado de imagen de video icon"/>
          <p:cNvSpPr>
            <a:spLocks noChangeAspect="1" noChangeArrowheads="1"/>
          </p:cNvSpPr>
          <p:nvPr/>
        </p:nvSpPr>
        <p:spPr bwMode="auto">
          <a:xfrm>
            <a:off x="155575" y="-2217738"/>
            <a:ext cx="4619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sp>
        <p:nvSpPr>
          <p:cNvPr id="15" name="Shape 625"/>
          <p:cNvSpPr txBox="1">
            <a:spLocks/>
          </p:cNvSpPr>
          <p:nvPr/>
        </p:nvSpPr>
        <p:spPr>
          <a:xfrm>
            <a:off x="3184808" y="5382296"/>
            <a:ext cx="2448272" cy="63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Promo</a:t>
            </a:r>
            <a:endParaRPr lang="en" sz="4400" dirty="0">
              <a:solidFill>
                <a:srgbClr val="C55A11"/>
              </a:solidFill>
            </a:endParaRPr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184808" y="6036752"/>
            <a:ext cx="2448272" cy="63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400" dirty="0" smtClean="0"/>
              <a:t>€X</a:t>
            </a:r>
            <a:endParaRPr lang="en" sz="4400" dirty="0">
              <a:solidFill>
                <a:srgbClr val="C55A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0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/>
              <a:t>You 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09A72F2-EF16-4A55-8212-705B1C177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117532"/>
            <a:ext cx="217170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3</a:t>
            </a:r>
          </a:p>
        </p:txBody>
      </p:sp>
      <p:pic>
        <p:nvPicPr>
          <p:cNvPr id="9" name="Picture 2" descr="Software PNG Transparen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25404"/>
            <a:ext cx="10264027" cy="644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88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sp>
        <p:nvSpPr>
          <p:cNvPr id="16" name="Shape 625"/>
          <p:cNvSpPr txBox="1">
            <a:spLocks/>
          </p:cNvSpPr>
          <p:nvPr/>
        </p:nvSpPr>
        <p:spPr>
          <a:xfrm>
            <a:off x="3727795" y="2492896"/>
            <a:ext cx="1132237" cy="10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+</a:t>
            </a:r>
            <a:endParaRPr lang="en" sz="8000" dirty="0"/>
          </a:p>
        </p:txBody>
      </p:sp>
      <p:sp>
        <p:nvSpPr>
          <p:cNvPr id="17" name="Shape 625"/>
          <p:cNvSpPr txBox="1">
            <a:spLocks/>
          </p:cNvSpPr>
          <p:nvPr/>
        </p:nvSpPr>
        <p:spPr>
          <a:xfrm>
            <a:off x="3385964" y="3578847"/>
            <a:ext cx="1870435" cy="1723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9600" dirty="0"/>
              <a:t>=</a:t>
            </a:r>
          </a:p>
        </p:txBody>
      </p:sp>
      <p:sp>
        <p:nvSpPr>
          <p:cNvPr id="18" name="Shape 625"/>
          <p:cNvSpPr txBox="1">
            <a:spLocks/>
          </p:cNvSpPr>
          <p:nvPr/>
        </p:nvSpPr>
        <p:spPr>
          <a:xfrm>
            <a:off x="2570047" y="4801720"/>
            <a:ext cx="3769819" cy="10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InteracTeach</a:t>
            </a:r>
            <a:endParaRPr lang="en" sz="4400" dirty="0"/>
          </a:p>
        </p:txBody>
      </p:sp>
      <p:sp>
        <p:nvSpPr>
          <p:cNvPr id="4" name="AutoShape 2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4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6" descr="blob:https://web.telegram.org/bacb900e-66b3-4737-aa65-e255020cad1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AutoShape 2" descr="School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4" descr="School free icon"/>
          <p:cNvSpPr>
            <a:spLocks noChangeAspect="1" noChangeArrowheads="1"/>
          </p:cNvSpPr>
          <p:nvPr/>
        </p:nvSpPr>
        <p:spPr bwMode="auto">
          <a:xfrm>
            <a:off x="307975" y="-8683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 descr="C:\Users\ALVARO\Desktop\scho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38" y="1523137"/>
            <a:ext cx="2217457" cy="221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n de PC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77" y="1928588"/>
            <a:ext cx="2471013" cy="22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800" dirty="0"/>
              <a:t>Idea</a:t>
            </a:r>
            <a:endParaRPr sz="48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170" name="Picture 2" descr="C:\Users\ALVARO\Desktop\negocio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6" y="2204864"/>
            <a:ext cx="8460236" cy="210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de Interac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667" y="3612750"/>
            <a:ext cx="1242170" cy="124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625"/>
          <p:cNvSpPr txBox="1">
            <a:spLocks/>
          </p:cNvSpPr>
          <p:nvPr/>
        </p:nvSpPr>
        <p:spPr>
          <a:xfrm>
            <a:off x="3112603" y="4938293"/>
            <a:ext cx="2664298" cy="700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000" dirty="0"/>
              <a:t>Interactive</a:t>
            </a:r>
          </a:p>
        </p:txBody>
      </p:sp>
    </p:spTree>
    <p:extLst>
      <p:ext uri="{BB962C8B-B14F-4D97-AF65-F5344CB8AC3E}">
        <p14:creationId xmlns:p14="http://schemas.microsoft.com/office/powerpoint/2010/main" val="118007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Workgroup</a:t>
            </a:r>
            <a:endParaRPr lang="es-ES" sz="3600" dirty="0"/>
          </a:p>
          <a:p>
            <a:pPr>
              <a:spcBef>
                <a:spcPts val="0"/>
              </a:spcBef>
            </a:pPr>
            <a:r>
              <a:rPr lang="es-ES" sz="3600" dirty="0" smtClean="0"/>
              <a:t>Final </a:t>
            </a:r>
            <a:r>
              <a:rPr lang="es-ES" sz="3600" dirty="0" err="1" smtClean="0"/>
              <a:t>Version</a:t>
            </a:r>
            <a:endParaRPr lang="es-ES" sz="3600" dirty="0" smtClean="0"/>
          </a:p>
          <a:p>
            <a:pPr>
              <a:spcBef>
                <a:spcPts val="0"/>
              </a:spcBef>
            </a:pPr>
            <a:r>
              <a:rPr lang="es-ES" sz="3600" dirty="0" smtClean="0"/>
              <a:t>Marketing </a:t>
            </a:r>
            <a:r>
              <a:rPr lang="es-ES" sz="3600" dirty="0" smtClean="0"/>
              <a:t>Plan</a:t>
            </a:r>
            <a:endParaRPr lang="es-ES" sz="3600" dirty="0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sp>
        <p:nvSpPr>
          <p:cNvPr id="5" name="Shape 729"/>
          <p:cNvSpPr/>
          <p:nvPr/>
        </p:nvSpPr>
        <p:spPr>
          <a:xfrm>
            <a:off x="4499992" y="1628800"/>
            <a:ext cx="3384376" cy="2956582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0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2339752" y="3717032"/>
            <a:ext cx="638172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67584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The Workgroup</a:t>
            </a:r>
            <a:endParaRPr sz="4800"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79208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8</a:t>
            </a:r>
            <a:endParaRPr lang="es-ES" sz="40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09" y="2339858"/>
            <a:ext cx="2164071" cy="243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085312" y="477731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Álvaro Domínguez Núñez Business Manager</a:t>
            </a:r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2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41" y="2218911"/>
            <a:ext cx="2596399" cy="2558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548"/>
          <p:cNvSpPr txBox="1">
            <a:spLocks/>
          </p:cNvSpPr>
          <p:nvPr/>
        </p:nvSpPr>
        <p:spPr>
          <a:xfrm>
            <a:off x="-163160" y="4777314"/>
            <a:ext cx="5184576" cy="1168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 smtClean="0"/>
              <a:t>Alejandro Román Rodríguez </a:t>
            </a:r>
          </a:p>
          <a:p>
            <a:pPr marL="69850" indent="0" algn="ctr">
              <a:spcBef>
                <a:spcPts val="0"/>
              </a:spcBef>
              <a:buFont typeface="Dosis"/>
              <a:buNone/>
            </a:pPr>
            <a:r>
              <a:rPr lang="es-ES" sz="3000" dirty="0" smtClean="0"/>
              <a:t>     Project Manager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422397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Front-End Developers</a:t>
            </a:r>
            <a:endParaRPr sz="4800" dirty="0"/>
          </a:p>
        </p:txBody>
      </p:sp>
      <p:pic>
        <p:nvPicPr>
          <p:cNvPr id="7" name="Picture 2" descr="C:\Users\ALVARO\Desktop\OTROT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84" y="0"/>
            <a:ext cx="17208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548"/>
          <p:cNvSpPr txBox="1">
            <a:spLocks/>
          </p:cNvSpPr>
          <p:nvPr/>
        </p:nvSpPr>
        <p:spPr>
          <a:xfrm>
            <a:off x="4112140" y="4727517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Alejandro Garrido Resina</a:t>
            </a:r>
          </a:p>
          <a:p>
            <a:pPr marL="69850" lvl="0" indent="0" algn="ctr">
              <a:spcBef>
                <a:spcPts val="0"/>
              </a:spcBef>
              <a:buNone/>
            </a:pPr>
            <a:r>
              <a:rPr lang="es-ES" sz="3000" dirty="0"/>
              <a:t> Front-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/>
              <a:t>Developer</a:t>
            </a: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69850" indent="0">
              <a:buFont typeface="Dosis"/>
              <a:buNone/>
            </a:pP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1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448" y="2181293"/>
            <a:ext cx="2234870" cy="242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  <a:endParaRPr lang="es-ES" sz="4000" dirty="0"/>
          </a:p>
        </p:txBody>
      </p:sp>
      <p:sp>
        <p:nvSpPr>
          <p:cNvPr id="13" name="Shape 548"/>
          <p:cNvSpPr txBox="1">
            <a:spLocks/>
          </p:cNvSpPr>
          <p:nvPr/>
        </p:nvSpPr>
        <p:spPr>
          <a:xfrm>
            <a:off x="6492" y="4642884"/>
            <a:ext cx="5184576" cy="1320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69850" indent="0" algn="ctr">
              <a:buFont typeface="Dosis"/>
              <a:buNone/>
            </a:pPr>
            <a:r>
              <a:rPr lang="es-ES" sz="3000" dirty="0"/>
              <a:t>Miguel Ángel Baños Carretón Front-</a:t>
            </a:r>
            <a:r>
              <a:rPr lang="es-ES" sz="3000" dirty="0" err="1"/>
              <a:t>End</a:t>
            </a:r>
            <a:r>
              <a:rPr lang="es-ES" sz="3000" dirty="0"/>
              <a:t> </a:t>
            </a:r>
            <a:r>
              <a:rPr lang="es-ES" sz="3000" dirty="0" err="1"/>
              <a:t>Developer</a:t>
            </a:r>
            <a:endParaRPr lang="es-ES" sz="3000" dirty="0"/>
          </a:p>
          <a:p>
            <a:pPr marL="0" indent="0">
              <a:buFont typeface="Dosis"/>
              <a:buNone/>
            </a:pPr>
            <a:endParaRPr lang="es-ES" dirty="0"/>
          </a:p>
        </p:txBody>
      </p:sp>
      <p:pic>
        <p:nvPicPr>
          <p:cNvPr id="14" name="Picture 2" descr="C:\Users\ALVARO\Desktop\Migu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68" y="2215300"/>
            <a:ext cx="2524873" cy="224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89936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5733</TotalTime>
  <Words>862</Words>
  <Application>Microsoft Office PowerPoint</Application>
  <PresentationFormat>Presentación en pantalla (4:3)</PresentationFormat>
  <Paragraphs>117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Sniglet</vt:lpstr>
      <vt:lpstr>Dosis</vt:lpstr>
      <vt:lpstr>Friar template</vt:lpstr>
      <vt:lpstr>InteracTeach</vt:lpstr>
      <vt:lpstr>Presentación de PowerPoint</vt:lpstr>
      <vt:lpstr>Presentación de PowerPoint</vt:lpstr>
      <vt:lpstr>Idea</vt:lpstr>
      <vt:lpstr>Idea</vt:lpstr>
      <vt:lpstr>Our Path Today</vt:lpstr>
      <vt:lpstr>Workgroup</vt:lpstr>
      <vt:lpstr>The Workgroup</vt:lpstr>
      <vt:lpstr>Front-End Developers</vt:lpstr>
      <vt:lpstr>Back-End Developers</vt:lpstr>
      <vt:lpstr>Back-End Developers</vt:lpstr>
      <vt:lpstr>Final Version</vt:lpstr>
      <vt:lpstr>Completed: MVP</vt:lpstr>
      <vt:lpstr>Completed: Others</vt:lpstr>
      <vt:lpstr>Deployment &amp; Demo</vt:lpstr>
      <vt:lpstr>Marketing Plan</vt:lpstr>
      <vt:lpstr>Marketing Plan: Public</vt:lpstr>
      <vt:lpstr>Marketing Plan: Social Networks</vt:lpstr>
      <vt:lpstr>Marketing Plan: Banners</vt:lpstr>
      <vt:lpstr>Marketing Plan: Meetings</vt:lpstr>
      <vt:lpstr>Marketing Plan: Promo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533</cp:revision>
  <dcterms:modified xsi:type="dcterms:W3CDTF">2018-05-16T07:32:16Z</dcterms:modified>
</cp:coreProperties>
</file>